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0" r:id="rId4"/>
    <p:sldId id="256" r:id="rId5"/>
    <p:sldId id="258" r:id="rId6"/>
    <p:sldId id="272" r:id="rId7"/>
    <p:sldId id="273" r:id="rId8"/>
    <p:sldId id="271" r:id="rId9"/>
    <p:sldId id="281" r:id="rId10"/>
    <p:sldId id="257" r:id="rId11"/>
    <p:sldId id="259" r:id="rId12"/>
    <p:sldId id="261" r:id="rId13"/>
    <p:sldId id="260" r:id="rId14"/>
    <p:sldId id="267" r:id="rId15"/>
    <p:sldId id="262" r:id="rId16"/>
    <p:sldId id="263" r:id="rId17"/>
    <p:sldId id="264" r:id="rId18"/>
    <p:sldId id="279" r:id="rId19"/>
    <p:sldId id="265" r:id="rId20"/>
    <p:sldId id="266" r:id="rId21"/>
    <p:sldId id="276" r:id="rId22"/>
    <p:sldId id="278" r:id="rId23"/>
    <p:sldId id="280" r:id="rId24"/>
    <p:sldId id="275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4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909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450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063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279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0125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31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470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825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618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480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573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632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>
            <a:noAutofit/>
          </a:bodyPr>
          <a:lstStyle/>
          <a:p>
            <a:r>
              <a:rPr lang="en-GB" sz="11500" dirty="0" smtClean="0">
                <a:solidFill>
                  <a:schemeClr val="bg1"/>
                </a:solidFill>
                <a:latin typeface="Perpetua" panose="02020502060401020303" pitchFamily="18" charset="0"/>
              </a:rPr>
              <a:t>Get Greek on the timetable!</a:t>
            </a:r>
            <a:endParaRPr lang="en-GB" sz="11500" dirty="0">
              <a:solidFill>
                <a:schemeClr val="bg1"/>
              </a:solidFill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93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600" dirty="0" smtClean="0">
                <a:solidFill>
                  <a:schemeClr val="bg1"/>
                </a:solidFill>
                <a:latin typeface="Perpetua" panose="02020502060401020303" pitchFamily="18" charset="0"/>
              </a:rPr>
              <a:t>The Cheat</a:t>
            </a:r>
            <a:endParaRPr lang="en-GB" sz="6600" dirty="0">
              <a:solidFill>
                <a:schemeClr val="bg1"/>
              </a:solidFill>
              <a:latin typeface="Perpetua" panose="02020502060401020303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val="117004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 descr="T:\Ben Hewitt\2016-06-24 Centaurs Vase Dig\Centaurs Vase Dig 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96752"/>
            <a:ext cx="6300192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4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074" name="Picture 2" descr="T:\Ben Hewitt\2016-06-16 Classical Greek Vase Dig\Classical Greek Vase Dig 0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5" r="25121"/>
          <a:stretch/>
        </p:blipFill>
        <p:spPr bwMode="auto">
          <a:xfrm>
            <a:off x="1763688" y="188640"/>
            <a:ext cx="5222872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48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50" name="Picture 2" descr="T:\Ben Hewitt\2016-06-24 Centaurs Vase Dig\Centaurs Vase Dig 0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25" t="26538" r="16250" b="3823"/>
          <a:stretch/>
        </p:blipFill>
        <p:spPr bwMode="auto">
          <a:xfrm>
            <a:off x="1835696" y="548680"/>
            <a:ext cx="5494036" cy="556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14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5" t="15308"/>
          <a:stretch/>
        </p:blipFill>
        <p:spPr>
          <a:xfrm>
            <a:off x="1907704" y="1916832"/>
            <a:ext cx="5688632" cy="4539070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11500" dirty="0" smtClean="0">
                <a:solidFill>
                  <a:schemeClr val="bg1"/>
                </a:solidFill>
                <a:latin typeface="Perpetua" panose="02020502060401020303" pitchFamily="18" charset="0"/>
              </a:rPr>
              <a:t>Democracy</a:t>
            </a:r>
            <a:endParaRPr lang="en-GB" sz="11500" dirty="0">
              <a:solidFill>
                <a:schemeClr val="bg1"/>
              </a:solidFill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49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  <a:latin typeface="Symbol" panose="05050102010706020507" pitchFamily="18" charset="2"/>
              </a:rPr>
              <a:t>t</a:t>
            </a:r>
            <a:r>
              <a:rPr lang="en-GB" dirty="0">
                <a:solidFill>
                  <a:schemeClr val="bg1"/>
                </a:solidFill>
                <a:latin typeface="Symbol" panose="05050102010706020507" pitchFamily="18" charset="2"/>
              </a:rPr>
              <a:t>o</a:t>
            </a:r>
            <a:r>
              <a:rPr lang="en-GB" dirty="0" smtClean="0">
                <a:solidFill>
                  <a:schemeClr val="bg1"/>
                </a:solidFill>
                <a:latin typeface="Symbol" panose="05050102010706020507" pitchFamily="18" charset="2"/>
              </a:rPr>
              <a:t> </a:t>
            </a:r>
            <a:r>
              <a:rPr lang="en-GB" dirty="0" err="1" smtClean="0">
                <a:solidFill>
                  <a:schemeClr val="bg1"/>
                </a:solidFill>
                <a:latin typeface="Symbol" panose="05050102010706020507" pitchFamily="18" charset="2"/>
              </a:rPr>
              <a:t>ostrakon</a:t>
            </a:r>
            <a:endParaRPr lang="en-GB" dirty="0">
              <a:solidFill>
                <a:schemeClr val="bg1"/>
              </a:solidFill>
              <a:latin typeface="Symbol" panose="05050102010706020507" pitchFamily="18" charset="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098" name="Picture 2" descr="T:\Ben Hewitt\2016-09-15 Ostraka Greek Democracy lesson\Ostraka Greek Democracy lesson 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72816"/>
            <a:ext cx="6396203" cy="47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07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122" name="Picture 2" descr="T:\Ben Hewitt\2016-09-15 Ostraka Greek Democracy lesson\Ostraka Greek Democracy lesson 00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84" t="26051" r="25539" b="7077"/>
          <a:stretch/>
        </p:blipFill>
        <p:spPr bwMode="auto">
          <a:xfrm>
            <a:off x="1619672" y="404664"/>
            <a:ext cx="5456842" cy="581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20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146" name="Picture 2" descr="T:\Ben Hewitt\2016-09-15 Ostraka Greek Democracy lesson\Ostraka Greek Democracy lesson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9" t="35487" r="12462" b="4821"/>
          <a:stretch/>
        </p:blipFill>
        <p:spPr bwMode="auto">
          <a:xfrm>
            <a:off x="323528" y="908720"/>
            <a:ext cx="8646973" cy="504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77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>
            <a:noAutofit/>
          </a:bodyPr>
          <a:lstStyle/>
          <a:p>
            <a:r>
              <a:rPr lang="en-GB" sz="11500" dirty="0" smtClean="0">
                <a:solidFill>
                  <a:schemeClr val="bg1"/>
                </a:solidFill>
                <a:latin typeface="Perpetua" panose="02020502060401020303" pitchFamily="18" charset="0"/>
              </a:rPr>
              <a:t>Preparation</a:t>
            </a:r>
            <a:endParaRPr lang="en-GB" sz="11500" dirty="0">
              <a:solidFill>
                <a:schemeClr val="bg1"/>
              </a:solidFill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27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Ben Scan0001 (1).pdf - Adobe Reader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40" t="13443" r="36509" b="20663"/>
          <a:stretch/>
        </p:blipFill>
        <p:spPr>
          <a:xfrm>
            <a:off x="1403648" y="188640"/>
            <a:ext cx="5616624" cy="6542442"/>
          </a:xfrm>
        </p:spPr>
      </p:pic>
    </p:spTree>
    <p:extLst>
      <p:ext uri="{BB962C8B-B14F-4D97-AF65-F5344CB8AC3E}">
        <p14:creationId xmlns:p14="http://schemas.microsoft.com/office/powerpoint/2010/main" val="318415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>
            <a:noAutofit/>
          </a:bodyPr>
          <a:lstStyle/>
          <a:p>
            <a:r>
              <a:rPr lang="en-GB" sz="11500" dirty="0" smtClean="0">
                <a:solidFill>
                  <a:schemeClr val="bg1"/>
                </a:solidFill>
                <a:latin typeface="Perpetua" panose="02020502060401020303" pitchFamily="18" charset="0"/>
              </a:rPr>
              <a:t>Integration</a:t>
            </a:r>
            <a:endParaRPr lang="en-GB" sz="11500" dirty="0">
              <a:solidFill>
                <a:schemeClr val="bg1"/>
              </a:solidFill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0735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Ben scan 20001.pdf - Adobe Reader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86" t="11889" r="36580" b="1588"/>
          <a:stretch/>
        </p:blipFill>
        <p:spPr>
          <a:xfrm>
            <a:off x="4691348" y="188640"/>
            <a:ext cx="4452652" cy="6490645"/>
          </a:xfrm>
        </p:spPr>
      </p:pic>
      <p:pic>
        <p:nvPicPr>
          <p:cNvPr id="10" name="Picture 9" descr="Ben scan 20001.pdf - Adobe Reader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46" t="13730" r="36461" b="2162"/>
          <a:stretch/>
        </p:blipFill>
        <p:spPr>
          <a:xfrm>
            <a:off x="107504" y="173218"/>
            <a:ext cx="4564819" cy="655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2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2794322"/>
          </a:xfrm>
        </p:spPr>
        <p:txBody>
          <a:bodyPr>
            <a:noAutofit/>
          </a:bodyPr>
          <a:lstStyle/>
          <a:p>
            <a:r>
              <a:rPr lang="en-GB" sz="13800" dirty="0" err="1" smtClean="0">
                <a:solidFill>
                  <a:schemeClr val="bg1"/>
                </a:solidFill>
                <a:latin typeface="Symbol" panose="05050102010706020507" pitchFamily="18" charset="2"/>
              </a:rPr>
              <a:t>p</a:t>
            </a:r>
            <a:r>
              <a:rPr lang="en-GB" sz="13800" dirty="0" err="1" smtClean="0">
                <a:solidFill>
                  <a:schemeClr val="bg1"/>
                </a:solidFill>
                <a:latin typeface="Symbol" panose="05050102010706020507" pitchFamily="18" charset="2"/>
              </a:rPr>
              <a:t>areimi</a:t>
            </a:r>
            <a:r>
              <a:rPr lang="en-GB" sz="13800" dirty="0" smtClean="0">
                <a:solidFill>
                  <a:schemeClr val="bg1"/>
                </a:solidFill>
                <a:latin typeface="Symbol" panose="05050102010706020507" pitchFamily="18" charset="2"/>
              </a:rPr>
              <a:t>,</a:t>
            </a:r>
            <a:br>
              <a:rPr lang="en-GB" sz="13800" dirty="0" smtClean="0">
                <a:solidFill>
                  <a:schemeClr val="bg1"/>
                </a:solidFill>
                <a:latin typeface="Symbol" panose="05050102010706020507" pitchFamily="18" charset="2"/>
              </a:rPr>
            </a:br>
            <a:r>
              <a:rPr lang="en-GB" sz="13800" dirty="0" smtClean="0">
                <a:solidFill>
                  <a:schemeClr val="bg1"/>
                </a:solidFill>
                <a:latin typeface="Symbol" panose="05050102010706020507" pitchFamily="18" charset="2"/>
              </a:rPr>
              <a:t> </a:t>
            </a:r>
            <a:r>
              <a:rPr lang="en-GB" sz="13800" dirty="0" smtClean="0">
                <a:solidFill>
                  <a:schemeClr val="bg1"/>
                </a:solidFill>
                <a:latin typeface="Perpetua" panose="02020502060401020303" pitchFamily="18" charset="0"/>
              </a:rPr>
              <a:t>Mr Hewitt!</a:t>
            </a:r>
            <a:br>
              <a:rPr lang="en-GB" sz="13800" dirty="0" smtClean="0">
                <a:solidFill>
                  <a:schemeClr val="bg1"/>
                </a:solidFill>
                <a:latin typeface="Perpetua" panose="02020502060401020303" pitchFamily="18" charset="0"/>
              </a:rPr>
            </a:br>
            <a:r>
              <a:rPr lang="en-GB" sz="7200" dirty="0" smtClean="0">
                <a:solidFill>
                  <a:schemeClr val="bg1"/>
                </a:solidFill>
                <a:latin typeface="Perpetua" panose="02020502060401020303" pitchFamily="18" charset="0"/>
              </a:rPr>
              <a:t>I am here, Mr Hewitt</a:t>
            </a:r>
            <a:endParaRPr lang="en-GB" sz="13800" dirty="0">
              <a:solidFill>
                <a:schemeClr val="bg1"/>
              </a:solidFill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32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2794322"/>
          </a:xfrm>
        </p:spPr>
        <p:txBody>
          <a:bodyPr>
            <a:noAutofit/>
          </a:bodyPr>
          <a:lstStyle/>
          <a:p>
            <a:r>
              <a:rPr lang="en-GB" sz="13800" dirty="0" err="1" smtClean="0">
                <a:solidFill>
                  <a:schemeClr val="bg1"/>
                </a:solidFill>
                <a:latin typeface="Symbol" panose="05050102010706020507" pitchFamily="18" charset="2"/>
              </a:rPr>
              <a:t>ap</a:t>
            </a:r>
            <a:r>
              <a:rPr lang="en-GB" sz="13800" dirty="0" err="1" smtClean="0">
                <a:solidFill>
                  <a:schemeClr val="bg1"/>
                </a:solidFill>
                <a:latin typeface="Symbol" panose="05050102010706020507" pitchFamily="18" charset="2"/>
              </a:rPr>
              <a:t>areimi</a:t>
            </a:r>
            <a:r>
              <a:rPr lang="en-GB" sz="13800" dirty="0" smtClean="0">
                <a:solidFill>
                  <a:schemeClr val="bg1"/>
                </a:solidFill>
                <a:latin typeface="Symbol" panose="05050102010706020507" pitchFamily="18" charset="2"/>
              </a:rPr>
              <a:t>,</a:t>
            </a:r>
            <a:br>
              <a:rPr lang="en-GB" sz="13800" dirty="0" smtClean="0">
                <a:solidFill>
                  <a:schemeClr val="bg1"/>
                </a:solidFill>
                <a:latin typeface="Symbol" panose="05050102010706020507" pitchFamily="18" charset="2"/>
              </a:rPr>
            </a:br>
            <a:r>
              <a:rPr lang="en-GB" sz="13800" dirty="0" smtClean="0">
                <a:solidFill>
                  <a:schemeClr val="bg1"/>
                </a:solidFill>
                <a:latin typeface="Symbol" panose="05050102010706020507" pitchFamily="18" charset="2"/>
              </a:rPr>
              <a:t> </a:t>
            </a:r>
            <a:r>
              <a:rPr lang="en-GB" sz="13800" dirty="0" smtClean="0">
                <a:solidFill>
                  <a:schemeClr val="bg1"/>
                </a:solidFill>
                <a:latin typeface="Perpetua" panose="02020502060401020303" pitchFamily="18" charset="0"/>
              </a:rPr>
              <a:t>Mr Hewitt!</a:t>
            </a:r>
            <a:br>
              <a:rPr lang="en-GB" sz="13800" dirty="0" smtClean="0">
                <a:solidFill>
                  <a:schemeClr val="bg1"/>
                </a:solidFill>
                <a:latin typeface="Perpetua" panose="02020502060401020303" pitchFamily="18" charset="0"/>
              </a:rPr>
            </a:br>
            <a:r>
              <a:rPr lang="en-GB" sz="7200" dirty="0" smtClean="0">
                <a:solidFill>
                  <a:schemeClr val="bg1"/>
                </a:solidFill>
                <a:latin typeface="Perpetua" panose="02020502060401020303" pitchFamily="18" charset="0"/>
              </a:rPr>
              <a:t>I’m not here, </a:t>
            </a:r>
            <a:br>
              <a:rPr lang="en-GB" sz="7200" dirty="0" smtClean="0">
                <a:solidFill>
                  <a:schemeClr val="bg1"/>
                </a:solidFill>
                <a:latin typeface="Perpetua" panose="02020502060401020303" pitchFamily="18" charset="0"/>
              </a:rPr>
            </a:br>
            <a:r>
              <a:rPr lang="en-GB" sz="7200" dirty="0" smtClean="0">
                <a:solidFill>
                  <a:schemeClr val="bg1"/>
                </a:solidFill>
                <a:latin typeface="Perpetua" panose="02020502060401020303" pitchFamily="18" charset="0"/>
              </a:rPr>
              <a:t>Mr Hewitt</a:t>
            </a:r>
            <a:endParaRPr lang="en-GB" sz="13800" dirty="0">
              <a:solidFill>
                <a:schemeClr val="bg1"/>
              </a:solidFill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9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>
            <a:noAutofit/>
          </a:bodyPr>
          <a:lstStyle/>
          <a:p>
            <a:r>
              <a:rPr lang="en-GB" sz="11500" dirty="0" smtClean="0">
                <a:solidFill>
                  <a:schemeClr val="bg1"/>
                </a:solidFill>
                <a:latin typeface="Perpetua" panose="02020502060401020303" pitchFamily="18" charset="0"/>
              </a:rPr>
              <a:t>Progress</a:t>
            </a:r>
            <a:endParaRPr lang="en-GB" sz="11500" dirty="0">
              <a:solidFill>
                <a:schemeClr val="bg1"/>
              </a:solidFill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51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 descr="T:\Ben Hewitt\2016-10-06 Greek Photos of dictionary and wordsearch\Greek Photos of dictionary and wordsearch 00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4" r="25692" b="11590"/>
          <a:stretch/>
        </p:blipFill>
        <p:spPr bwMode="auto">
          <a:xfrm>
            <a:off x="1894376" y="476672"/>
            <a:ext cx="4881489" cy="60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29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>
            <a:noAutofit/>
          </a:bodyPr>
          <a:lstStyle/>
          <a:p>
            <a:r>
              <a:rPr lang="en-GB" sz="11500" dirty="0" smtClean="0">
                <a:solidFill>
                  <a:schemeClr val="bg1"/>
                </a:solidFill>
                <a:latin typeface="Perpetua" panose="02020502060401020303" pitchFamily="18" charset="0"/>
              </a:rPr>
              <a:t>A passion for Classics</a:t>
            </a:r>
            <a:endParaRPr lang="en-GB" sz="11500" dirty="0">
              <a:solidFill>
                <a:schemeClr val="bg1"/>
              </a:solidFill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026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6" b="19795"/>
          <a:stretch/>
        </p:blipFill>
        <p:spPr>
          <a:xfrm>
            <a:off x="1143000" y="675249"/>
            <a:ext cx="6858000" cy="482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46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75362" y="400901"/>
            <a:ext cx="6113156" cy="5832648"/>
          </a:xfrm>
        </p:spPr>
      </p:pic>
    </p:spTree>
    <p:extLst>
      <p:ext uri="{BB962C8B-B14F-4D97-AF65-F5344CB8AC3E}">
        <p14:creationId xmlns:p14="http://schemas.microsoft.com/office/powerpoint/2010/main" val="102123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>
            <a:noAutofit/>
          </a:bodyPr>
          <a:lstStyle/>
          <a:p>
            <a:r>
              <a:rPr lang="en-GB" sz="11500" dirty="0" err="1">
                <a:solidFill>
                  <a:schemeClr val="bg1"/>
                </a:solidFill>
                <a:latin typeface="Symbol" panose="05050102010706020507" pitchFamily="18" charset="2"/>
              </a:rPr>
              <a:t>k</a:t>
            </a:r>
            <a:r>
              <a:rPr lang="en-GB" sz="11500" dirty="0" err="1" smtClean="0">
                <a:solidFill>
                  <a:schemeClr val="bg1"/>
                </a:solidFill>
                <a:latin typeface="Symbol" panose="05050102010706020507" pitchFamily="18" charset="2"/>
              </a:rPr>
              <a:t>inema</a:t>
            </a:r>
            <a: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  <a:t/>
            </a:r>
            <a:b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</a:br>
            <a: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  <a:t>h </a:t>
            </a:r>
            <a:r>
              <a:rPr lang="en-GB" sz="11500" dirty="0" err="1" smtClean="0">
                <a:solidFill>
                  <a:schemeClr val="bg1"/>
                </a:solidFill>
                <a:latin typeface="Symbol" panose="05050102010706020507" pitchFamily="18" charset="2"/>
              </a:rPr>
              <a:t>mousikh</a:t>
            </a:r>
            <a: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  <a:t/>
            </a:r>
            <a:b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</a:br>
            <a: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  <a:t>h </a:t>
            </a:r>
            <a:r>
              <a:rPr lang="en-GB" sz="11500" dirty="0" err="1" smtClean="0">
                <a:solidFill>
                  <a:schemeClr val="bg1"/>
                </a:solidFill>
                <a:latin typeface="Symbol" panose="05050102010706020507" pitchFamily="18" charset="2"/>
              </a:rPr>
              <a:t>gumnasia</a:t>
            </a:r>
            <a: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  <a:t/>
            </a:r>
            <a:b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</a:br>
            <a:endParaRPr lang="en-GB" sz="11500" dirty="0">
              <a:solidFill>
                <a:schemeClr val="bg1"/>
              </a:solidFill>
              <a:latin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772137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>
            <a:noAutofit/>
          </a:bodyPr>
          <a:lstStyle/>
          <a:p>
            <a:r>
              <a:rPr lang="en-GB" sz="11500" dirty="0" err="1">
                <a:solidFill>
                  <a:schemeClr val="bg1"/>
                </a:solidFill>
                <a:latin typeface="Symbol" panose="05050102010706020507" pitchFamily="18" charset="2"/>
              </a:rPr>
              <a:t>b</a:t>
            </a:r>
            <a:r>
              <a:rPr lang="en-GB" sz="11500" dirty="0" err="1" smtClean="0">
                <a:solidFill>
                  <a:schemeClr val="bg1"/>
                </a:solidFill>
                <a:latin typeface="Symbol" panose="05050102010706020507" pitchFamily="18" charset="2"/>
              </a:rPr>
              <a:t>ioV</a:t>
            </a:r>
            <a: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  <a:t>, </a:t>
            </a:r>
            <a:r>
              <a:rPr lang="en-GB" sz="11500" dirty="0" err="1" smtClean="0">
                <a:solidFill>
                  <a:schemeClr val="bg1"/>
                </a:solidFill>
                <a:latin typeface="Symbol" panose="05050102010706020507" pitchFamily="18" charset="2"/>
              </a:rPr>
              <a:t>logoV</a:t>
            </a:r>
            <a: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  <a:t/>
            </a:r>
            <a:b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</a:br>
            <a:r>
              <a:rPr lang="en-GB" sz="11500" dirty="0" err="1" smtClean="0">
                <a:solidFill>
                  <a:schemeClr val="bg1"/>
                </a:solidFill>
                <a:latin typeface="Symbol" panose="05050102010706020507" pitchFamily="18" charset="2"/>
              </a:rPr>
              <a:t>thle</a:t>
            </a:r>
            <a: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  <a:t>, </a:t>
            </a:r>
            <a:r>
              <a:rPr lang="en-GB" sz="11500" dirty="0" err="1" smtClean="0">
                <a:solidFill>
                  <a:schemeClr val="bg1"/>
                </a:solidFill>
                <a:latin typeface="Symbol" panose="05050102010706020507" pitchFamily="18" charset="2"/>
              </a:rPr>
              <a:t>fwnh</a:t>
            </a:r>
            <a: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  <a:t> </a:t>
            </a:r>
            <a:b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</a:br>
            <a:endParaRPr lang="en-GB" sz="11500" dirty="0">
              <a:solidFill>
                <a:schemeClr val="bg1"/>
              </a:solidFill>
              <a:latin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98339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>
            <a:noAutofit/>
          </a:bodyPr>
          <a:lstStyle/>
          <a:p>
            <a:r>
              <a:rPr lang="en-GB" sz="11500" dirty="0" smtClean="0">
                <a:solidFill>
                  <a:schemeClr val="bg1"/>
                </a:solidFill>
                <a:latin typeface="Perpetua" panose="02020502060401020303" pitchFamily="18" charset="0"/>
              </a:rPr>
              <a:t>Teaching in Context</a:t>
            </a:r>
            <a:endParaRPr lang="en-GB" sz="11500" dirty="0">
              <a:solidFill>
                <a:schemeClr val="bg1"/>
              </a:solidFill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34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>
            <a:noAutofit/>
          </a:bodyPr>
          <a:lstStyle/>
          <a:p>
            <a:r>
              <a:rPr lang="en-GB" sz="11500" dirty="0" smtClean="0">
                <a:solidFill>
                  <a:schemeClr val="bg1"/>
                </a:solidFill>
                <a:latin typeface="Perpetua" panose="02020502060401020303" pitchFamily="18" charset="0"/>
              </a:rPr>
              <a:t>Material Culture</a:t>
            </a:r>
            <a:endParaRPr lang="en-GB" sz="11500" dirty="0">
              <a:solidFill>
                <a:schemeClr val="bg1"/>
              </a:solidFill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89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31</Words>
  <Application>Microsoft Office PowerPoint</Application>
  <PresentationFormat>On-screen Show (4:3)</PresentationFormat>
  <Paragraphs>14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Get Greek on the timetable!</vt:lpstr>
      <vt:lpstr>Integration</vt:lpstr>
      <vt:lpstr>A passion for Classics</vt:lpstr>
      <vt:lpstr>PowerPoint Presentation</vt:lpstr>
      <vt:lpstr>PowerPoint Presentation</vt:lpstr>
      <vt:lpstr>kinema h mousikh h gumnasia </vt:lpstr>
      <vt:lpstr>bioV, logoV thle, fwnh  </vt:lpstr>
      <vt:lpstr>Teaching in Context</vt:lpstr>
      <vt:lpstr>Material Culture</vt:lpstr>
      <vt:lpstr>The Cheat</vt:lpstr>
      <vt:lpstr>PowerPoint Presentation</vt:lpstr>
      <vt:lpstr>PowerPoint Presentation</vt:lpstr>
      <vt:lpstr>PowerPoint Presentation</vt:lpstr>
      <vt:lpstr>Democracy</vt:lpstr>
      <vt:lpstr>to ostrakon</vt:lpstr>
      <vt:lpstr>PowerPoint Presentation</vt:lpstr>
      <vt:lpstr>PowerPoint Presentation</vt:lpstr>
      <vt:lpstr>Preparation</vt:lpstr>
      <vt:lpstr>PowerPoint Presentation</vt:lpstr>
      <vt:lpstr>PowerPoint Presentation</vt:lpstr>
      <vt:lpstr>pareimi,  Mr Hewitt! I am here, Mr Hewitt</vt:lpstr>
      <vt:lpstr>apareimi,  Mr Hewitt! I’m not here,  Mr Hewitt</vt:lpstr>
      <vt:lpstr>Progress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</dc:creator>
  <cp:lastModifiedBy>wadh3091</cp:lastModifiedBy>
  <cp:revision>21</cp:revision>
  <dcterms:created xsi:type="dcterms:W3CDTF">2016-11-09T13:45:47Z</dcterms:created>
  <dcterms:modified xsi:type="dcterms:W3CDTF">2016-11-12T10:28:44Z</dcterms:modified>
</cp:coreProperties>
</file>